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1" r:id="rId5"/>
    <p:sldId id="273" r:id="rId6"/>
    <p:sldId id="262" r:id="rId7"/>
    <p:sldId id="267" r:id="rId8"/>
    <p:sldId id="268" r:id="rId9"/>
    <p:sldId id="269" r:id="rId10"/>
    <p:sldId id="260"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88"/>
  </p:normalViewPr>
  <p:slideViewPr>
    <p:cSldViewPr snapToGrid="0" snapToObjects="1">
      <p:cViewPr varScale="1">
        <p:scale>
          <a:sx n="68" d="100"/>
          <a:sy n="68" d="100"/>
        </p:scale>
        <p:origin x="5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6EC5-D50A-0D44-A731-A2B142C05D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6403F7-21DA-AF43-AD97-32F6A0256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AB9B04-86A0-B549-9260-76772A4B127A}"/>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39E2896E-B585-FF42-BC88-1AF35B7A44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E21A49-C801-5543-8912-C7D942657380}"/>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8732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9BE34-F50B-E24E-AFA1-31C985C86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0AD7EE-325D-C247-BB0C-9B1E75A1F2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4D858A-3B6A-3E41-9E66-2E29798EFE39}"/>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B7949AEE-5AA0-A04E-8348-C94C90E692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069881-9CC6-F04E-BEC0-C8A5C9682E4F}"/>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419033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F42CE8-68BD-2B46-92F5-4A567FA015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2671AD-E291-F848-97C6-D46942AB95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BE2307-59B7-5047-A59A-6FF01F210924}"/>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82EDCB0A-F20E-4D4B-8819-D9FEE8EEFD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14D5D4-A69D-124F-BB85-09D044C49458}"/>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60364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2E33-E446-3A43-AC10-2AC8C635F6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D540D2-5CB9-014F-BCA5-33171ABCC1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90A40-A88F-704D-BF94-A16FED6CDE4A}"/>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45DE5152-6C48-2A49-8161-AEA5F88D07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FB80DD-D309-0840-966B-FE917017D35D}"/>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122600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FA54-56CB-1242-B5AB-8CE6BB3CFC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CEC21F-923D-2F4F-9916-4C24FD2AF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4C324-1A53-B744-B481-EC037D34E4CB}"/>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58B63806-2A95-7A47-9A79-CD7AF23478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CAE5B8-3C26-3643-BC4F-CE243B62D291}"/>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202207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34B5-0E4F-8049-9BD8-A232D456E5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9B1D9-E75B-0B47-85F4-E39E941253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52381C-8F77-5C4D-8927-441DBA15A5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C79ED3-402F-C449-BB14-9DDD8170E409}"/>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6" name="Footer Placeholder 5">
            <a:extLst>
              <a:ext uri="{FF2B5EF4-FFF2-40B4-BE49-F238E27FC236}">
                <a16:creationId xmlns:a16="http://schemas.microsoft.com/office/drawing/2014/main" id="{08C4F970-7AB3-CD4E-998E-B30F022CE2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0A0D26-D490-FA4D-B3B2-B5B634E13738}"/>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272784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C990-96AE-E144-91D4-3DBC5C719F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CB76D1-A51A-9942-A769-F6089CFD23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08F574-F37C-7543-9F74-E5CCE2A5C4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A2CED-B74D-D84C-BF87-3AE6428B66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397EEE-9F6D-0D4F-BE1B-2043AEDE17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B6FD6D-858A-714E-9231-9A5369E6FE21}"/>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8" name="Footer Placeholder 7">
            <a:extLst>
              <a:ext uri="{FF2B5EF4-FFF2-40B4-BE49-F238E27FC236}">
                <a16:creationId xmlns:a16="http://schemas.microsoft.com/office/drawing/2014/main" id="{0CB3C495-39A0-6248-A71A-477B39F568A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EF16D9-D45B-954F-A7C8-17F10FC2F669}"/>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395222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90F5-3BE6-634E-B91A-65E37BBBD0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A6D288-D4AF-EC48-A3E5-CF96D01A4FF9}"/>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4" name="Footer Placeholder 3">
            <a:extLst>
              <a:ext uri="{FF2B5EF4-FFF2-40B4-BE49-F238E27FC236}">
                <a16:creationId xmlns:a16="http://schemas.microsoft.com/office/drawing/2014/main" id="{B02170BD-DE4A-CE4E-BD00-E1075E96F3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BB9C7D4-E2A0-0148-A5DD-8AC88C91A78D}"/>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19581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5E4499-D3EB-6E44-B13E-16ED4ED37F8C}"/>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3" name="Footer Placeholder 2">
            <a:extLst>
              <a:ext uri="{FF2B5EF4-FFF2-40B4-BE49-F238E27FC236}">
                <a16:creationId xmlns:a16="http://schemas.microsoft.com/office/drawing/2014/main" id="{08A0152A-E68E-3D4E-A93D-FCF743F3556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44D69E-9806-D34A-B701-DDAB17B5F547}"/>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220476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382A-A6BA-844A-B0FD-61D29D9FC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E977B-9580-944E-9A0D-B07F26F33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483C33-4097-AA4B-BE6D-D76E07C40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F7ABFF-6692-6A45-8C14-3D5A6E388B0B}"/>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6" name="Footer Placeholder 5">
            <a:extLst>
              <a:ext uri="{FF2B5EF4-FFF2-40B4-BE49-F238E27FC236}">
                <a16:creationId xmlns:a16="http://schemas.microsoft.com/office/drawing/2014/main" id="{42EA5702-F0CE-8E44-8C30-924D8E7B623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A5F49C-AD71-DA4F-9251-D7D8DE011460}"/>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15974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31D9-6CE0-034D-B19E-BD1DC35EA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208508-D878-B443-81B3-4A42178B41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3633357-22E2-134F-836A-8D0FD8D37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3E56DB-FD0D-804B-A140-108A72FA52E9}"/>
              </a:ext>
            </a:extLst>
          </p:cNvPr>
          <p:cNvSpPr>
            <a:spLocks noGrp="1"/>
          </p:cNvSpPr>
          <p:nvPr>
            <p:ph type="dt" sz="half" idx="10"/>
          </p:nvPr>
        </p:nvSpPr>
        <p:spPr/>
        <p:txBody>
          <a:bodyPr/>
          <a:lstStyle/>
          <a:p>
            <a:fld id="{620E774C-7CAB-2B4E-81B7-4F0C6DFE80BD}" type="datetimeFigureOut">
              <a:rPr lang="en-US" smtClean="0"/>
              <a:t>4/9/2021</a:t>
            </a:fld>
            <a:endParaRPr lang="en-US" dirty="0"/>
          </a:p>
        </p:txBody>
      </p:sp>
      <p:sp>
        <p:nvSpPr>
          <p:cNvPr id="6" name="Footer Placeholder 5">
            <a:extLst>
              <a:ext uri="{FF2B5EF4-FFF2-40B4-BE49-F238E27FC236}">
                <a16:creationId xmlns:a16="http://schemas.microsoft.com/office/drawing/2014/main" id="{4F8F0A3F-27AF-3B4A-A260-49BDF5E4A5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AE0544-A367-9E4C-A14B-422D02AF23C9}"/>
              </a:ext>
            </a:extLst>
          </p:cNvPr>
          <p:cNvSpPr>
            <a:spLocks noGrp="1"/>
          </p:cNvSpPr>
          <p:nvPr>
            <p:ph type="sldNum" sz="quarter" idx="12"/>
          </p:nvPr>
        </p:nvSpPr>
        <p:spPr/>
        <p:txBody>
          <a:bodyPr/>
          <a:lstStyle/>
          <a:p>
            <a:fld id="{634F4129-23EC-8041-AF91-B7E93F07FE2A}" type="slidenum">
              <a:rPr lang="en-US" smtClean="0"/>
              <a:t>‹#›</a:t>
            </a:fld>
            <a:endParaRPr lang="en-US" dirty="0"/>
          </a:p>
        </p:txBody>
      </p:sp>
    </p:spTree>
    <p:extLst>
      <p:ext uri="{BB962C8B-B14F-4D97-AF65-F5344CB8AC3E}">
        <p14:creationId xmlns:p14="http://schemas.microsoft.com/office/powerpoint/2010/main" val="3945518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7F114E-071F-EB41-B3AE-31ED07653D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9BDF9D-4D35-584D-A573-70E022085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4AC379-7CAC-B745-82E1-8DC955EF07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E774C-7CAB-2B4E-81B7-4F0C6DFE80BD}" type="datetimeFigureOut">
              <a:rPr lang="en-US" smtClean="0"/>
              <a:t>4/9/2021</a:t>
            </a:fld>
            <a:endParaRPr lang="en-US" dirty="0"/>
          </a:p>
        </p:txBody>
      </p:sp>
      <p:sp>
        <p:nvSpPr>
          <p:cNvPr id="5" name="Footer Placeholder 4">
            <a:extLst>
              <a:ext uri="{FF2B5EF4-FFF2-40B4-BE49-F238E27FC236}">
                <a16:creationId xmlns:a16="http://schemas.microsoft.com/office/drawing/2014/main" id="{D16A18EA-C4C7-6148-808D-8C77D2D0B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29C8268-43AF-FB43-9F83-226CCEC3D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F4129-23EC-8041-AF91-B7E93F07FE2A}" type="slidenum">
              <a:rPr lang="en-US" smtClean="0"/>
              <a:t>‹#›</a:t>
            </a:fld>
            <a:endParaRPr lang="en-US" dirty="0"/>
          </a:p>
        </p:txBody>
      </p:sp>
    </p:spTree>
    <p:extLst>
      <p:ext uri="{BB962C8B-B14F-4D97-AF65-F5344CB8AC3E}">
        <p14:creationId xmlns:p14="http://schemas.microsoft.com/office/powerpoint/2010/main" val="43737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file:////var/folders/mh/5_3l2gtj6bz_gxzfbp19ht800000gn/T/com.microsoft.Word/WebArchiveCopyPasteTempFiles/Z" TargetMode="External"/><Relationship Id="rId5" Type="http://schemas.openxmlformats.org/officeDocument/2006/relationships/image" Target="../media/image6.jpeg"/><Relationship Id="rId4" Type="http://schemas.openxmlformats.org/officeDocument/2006/relationships/image" Target="file:////var/folders/mh/5_3l2gtj6bz_gxzfbp19ht800000gn/T/com.microsoft.Word/WebArchiveCopyPasteTempFiles/3_13ef917ca28d1ca38296cb169649bc9f.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B9D5-BF9F-C949-AA1A-25C40EE13827}"/>
              </a:ext>
            </a:extLst>
          </p:cNvPr>
          <p:cNvSpPr>
            <a:spLocks noGrp="1"/>
          </p:cNvSpPr>
          <p:nvPr>
            <p:ph type="ctrTitle"/>
          </p:nvPr>
        </p:nvSpPr>
        <p:spPr>
          <a:solidFill>
            <a:schemeClr val="accent6"/>
          </a:solidFill>
        </p:spPr>
        <p:txBody>
          <a:bodyPr/>
          <a:lstStyle/>
          <a:p>
            <a:r>
              <a:rPr lang="en-US" dirty="0"/>
              <a:t>LMC</a:t>
            </a:r>
          </a:p>
        </p:txBody>
      </p:sp>
      <p:sp>
        <p:nvSpPr>
          <p:cNvPr id="3" name="Subtitle 2">
            <a:extLst>
              <a:ext uri="{FF2B5EF4-FFF2-40B4-BE49-F238E27FC236}">
                <a16:creationId xmlns:a16="http://schemas.microsoft.com/office/drawing/2014/main" id="{B6B5D0CD-2E52-864D-A024-59EAA5BB5F45}"/>
              </a:ext>
            </a:extLst>
          </p:cNvPr>
          <p:cNvSpPr>
            <a:spLocks noGrp="1"/>
          </p:cNvSpPr>
          <p:nvPr>
            <p:ph type="subTitle" idx="1"/>
          </p:nvPr>
        </p:nvSpPr>
        <p:spPr>
          <a:solidFill>
            <a:schemeClr val="accent4">
              <a:lumMod val="75000"/>
            </a:schemeClr>
          </a:solidFill>
        </p:spPr>
        <p:txBody>
          <a:bodyPr/>
          <a:lstStyle/>
          <a:p>
            <a:r>
              <a:rPr lang="en-US" dirty="0"/>
              <a:t>April 2021</a:t>
            </a:r>
          </a:p>
        </p:txBody>
      </p:sp>
    </p:spTree>
    <p:extLst>
      <p:ext uri="{BB962C8B-B14F-4D97-AF65-F5344CB8AC3E}">
        <p14:creationId xmlns:p14="http://schemas.microsoft.com/office/powerpoint/2010/main" val="764689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969E-4135-E14A-BA2A-8FCCFBEC047D}"/>
              </a:ext>
            </a:extLst>
          </p:cNvPr>
          <p:cNvSpPr>
            <a:spLocks noGrp="1"/>
          </p:cNvSpPr>
          <p:nvPr>
            <p:ph type="title"/>
          </p:nvPr>
        </p:nvSpPr>
        <p:spPr/>
        <p:txBody>
          <a:bodyPr/>
          <a:lstStyle/>
          <a:p>
            <a:r>
              <a:rPr lang="en-US" dirty="0"/>
              <a:t>   </a:t>
            </a:r>
            <a:r>
              <a:rPr lang="en-US" i="1" dirty="0"/>
              <a:t>The Divine Commodity    </a:t>
            </a:r>
            <a:r>
              <a:rPr lang="en-US" sz="3600" dirty="0"/>
              <a:t>Skye </a:t>
            </a:r>
            <a:r>
              <a:rPr lang="en-US" sz="3600" dirty="0" err="1"/>
              <a:t>Jethani</a:t>
            </a:r>
            <a:endParaRPr lang="en-US" sz="3600" dirty="0"/>
          </a:p>
        </p:txBody>
      </p:sp>
      <p:sp>
        <p:nvSpPr>
          <p:cNvPr id="3" name="Content Placeholder 2">
            <a:extLst>
              <a:ext uri="{FF2B5EF4-FFF2-40B4-BE49-F238E27FC236}">
                <a16:creationId xmlns:a16="http://schemas.microsoft.com/office/drawing/2014/main" id="{20FFFF3D-97B5-774E-8346-73143A5302C9}"/>
              </a:ext>
            </a:extLst>
          </p:cNvPr>
          <p:cNvSpPr>
            <a:spLocks noGrp="1"/>
          </p:cNvSpPr>
          <p:nvPr>
            <p:ph idx="1"/>
          </p:nvPr>
        </p:nvSpPr>
        <p:spPr/>
        <p:txBody>
          <a:bodyPr/>
          <a:lstStyle/>
          <a:p>
            <a:pPr marL="0" indent="0">
              <a:buNone/>
            </a:pPr>
            <a:r>
              <a:rPr lang="en-US" dirty="0"/>
              <a:t>“Consumer Christianity, while promising to strengthen our souls with an entertaining faith, has left us malnourished with an anemic view of God, faith, church and mission.” </a:t>
            </a:r>
          </a:p>
          <a:p>
            <a:pPr marL="0" indent="0">
              <a:buNone/>
            </a:pPr>
            <a:endParaRPr lang="en-US" dirty="0"/>
          </a:p>
        </p:txBody>
      </p:sp>
      <p:sp>
        <p:nvSpPr>
          <p:cNvPr id="4" name="Rectangle 3">
            <a:extLst>
              <a:ext uri="{FF2B5EF4-FFF2-40B4-BE49-F238E27FC236}">
                <a16:creationId xmlns:a16="http://schemas.microsoft.com/office/drawing/2014/main" id="{7E40D834-0DF6-3349-95D4-1206296C90A4}"/>
              </a:ext>
            </a:extLst>
          </p:cNvPr>
          <p:cNvSpPr/>
          <p:nvPr/>
        </p:nvSpPr>
        <p:spPr>
          <a:xfrm>
            <a:off x="1183640" y="3429000"/>
            <a:ext cx="8305800" cy="2677656"/>
          </a:xfrm>
          <a:prstGeom prst="rect">
            <a:avLst/>
          </a:prstGeom>
        </p:spPr>
        <p:txBody>
          <a:bodyPr wrap="square">
            <a:spAutoFit/>
          </a:bodyPr>
          <a:lstStyle/>
          <a:p>
            <a:r>
              <a:rPr lang="en-US" sz="2800" dirty="0">
                <a:latin typeface="Cambria" panose="02040503050406030204" pitchFamily="18" charset="0"/>
                <a:ea typeface="MS Mincho" panose="02020609040205080304" pitchFamily="49" charset="-128"/>
                <a:cs typeface="Times New Roman" panose="02020603050405020304" pitchFamily="18" charset="0"/>
              </a:rPr>
              <a:t>We kill the church when we make Christianity about fulfilling a vision” p 171</a:t>
            </a:r>
          </a:p>
          <a:p>
            <a:r>
              <a:rPr lang="en-US" sz="2800" dirty="0">
                <a:latin typeface="Cambria" panose="02040503050406030204" pitchFamily="18" charset="0"/>
                <a:ea typeface="MS Mincho" panose="02020609040205080304" pitchFamily="49" charset="-128"/>
                <a:cs typeface="Times New Roman" panose="02020603050405020304" pitchFamily="18" charset="0"/>
              </a:rPr>
              <a:t>Because the impetus to fulfil a vision attachment love gives way to </a:t>
            </a:r>
            <a:r>
              <a:rPr lang="en-US" sz="2800" u="sng" dirty="0">
                <a:latin typeface="Cambria" panose="02040503050406030204" pitchFamily="18" charset="0"/>
                <a:ea typeface="MS Mincho" panose="02020609040205080304" pitchFamily="49" charset="-128"/>
                <a:cs typeface="Times New Roman" panose="02020603050405020304" pitchFamily="18" charset="0"/>
              </a:rPr>
              <a:t>burnout.</a:t>
            </a:r>
            <a:endParaRPr lang="en-US" sz="2800" dirty="0">
              <a:latin typeface="Cambria" panose="02040503050406030204" pitchFamily="18" charset="0"/>
              <a:ea typeface="MS Mincho" panose="02020609040205080304" pitchFamily="49" charset="-128"/>
              <a:cs typeface="Times New Roman" panose="02020603050405020304" pitchFamily="18" charset="0"/>
            </a:endParaRPr>
          </a:p>
          <a:p>
            <a:r>
              <a:rPr lang="en-US" sz="2800" dirty="0">
                <a:latin typeface="Cambria" panose="02040503050406030204" pitchFamily="18" charset="0"/>
                <a:ea typeface="MS Mincho" panose="02020609040205080304" pitchFamily="49" charset="-128"/>
                <a:cs typeface="Times New Roman" panose="02020603050405020304" pitchFamily="18" charset="0"/>
              </a:rPr>
              <a:t>P 172 “Striving is what we do when a good idea is not working well enough.”</a:t>
            </a:r>
          </a:p>
        </p:txBody>
      </p:sp>
    </p:spTree>
    <p:extLst>
      <p:ext uri="{BB962C8B-B14F-4D97-AF65-F5344CB8AC3E}">
        <p14:creationId xmlns:p14="http://schemas.microsoft.com/office/powerpoint/2010/main" val="26474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19BB-778C-DB40-8A71-D83F142DFC66}"/>
              </a:ext>
            </a:extLst>
          </p:cNvPr>
          <p:cNvSpPr>
            <a:spLocks noGrp="1"/>
          </p:cNvSpPr>
          <p:nvPr>
            <p:ph type="title"/>
          </p:nvPr>
        </p:nvSpPr>
        <p:spPr/>
        <p:txBody>
          <a:bodyPr/>
          <a:lstStyle/>
          <a:p>
            <a:pPr algn="ctr"/>
            <a:r>
              <a:rPr lang="en-US" dirty="0"/>
              <a:t>PRACTICES THAT MAY BE HELPFUL</a:t>
            </a:r>
          </a:p>
        </p:txBody>
      </p:sp>
      <p:sp>
        <p:nvSpPr>
          <p:cNvPr id="3" name="Content Placeholder 2">
            <a:extLst>
              <a:ext uri="{FF2B5EF4-FFF2-40B4-BE49-F238E27FC236}">
                <a16:creationId xmlns:a16="http://schemas.microsoft.com/office/drawing/2014/main" id="{DCB5D293-56D6-8442-B89F-8E6084465EF0}"/>
              </a:ext>
            </a:extLst>
          </p:cNvPr>
          <p:cNvSpPr>
            <a:spLocks noGrp="1"/>
          </p:cNvSpPr>
          <p:nvPr>
            <p:ph idx="1"/>
          </p:nvPr>
        </p:nvSpPr>
        <p:spPr/>
        <p:txBody>
          <a:bodyPr/>
          <a:lstStyle/>
          <a:p>
            <a:pPr marL="514350" indent="-514350">
              <a:buAutoNum type="arabicPeriod"/>
            </a:pPr>
            <a:r>
              <a:rPr lang="en-US" dirty="0"/>
              <a:t>WHERE DO I SENSE MOST STRESS IN MY LIFE?</a:t>
            </a:r>
          </a:p>
          <a:p>
            <a:pPr marL="514350" indent="-514350">
              <a:buAutoNum type="arabicPeriod"/>
            </a:pPr>
            <a:r>
              <a:rPr lang="en-US" dirty="0"/>
              <a:t>WHAT PRACTICES EQUIP ME FOR THIS SEASON OF LIFE?</a:t>
            </a:r>
          </a:p>
          <a:p>
            <a:pPr marL="514350" indent="-514350">
              <a:buAutoNum type="arabicPeriod"/>
            </a:pPr>
            <a:r>
              <a:rPr lang="en-US" dirty="0"/>
              <a:t>ARE THERE GAPS IN MY MINISTRY?</a:t>
            </a:r>
          </a:p>
          <a:p>
            <a:pPr marL="514350" indent="-514350">
              <a:buAutoNum type="arabicPeriod"/>
            </a:pPr>
            <a:r>
              <a:rPr lang="en-US" dirty="0"/>
              <a:t>WHERE AM I CALLED TO LEAD OTHERS?</a:t>
            </a:r>
          </a:p>
          <a:p>
            <a:pPr marL="514350" indent="-514350">
              <a:buAutoNum type="arabicPeriod"/>
            </a:pPr>
            <a:r>
              <a:rPr lang="en-US" dirty="0"/>
              <a:t>WHAT PRACTICES MIGHT HELP ME TO HELP OTHERS?</a:t>
            </a:r>
          </a:p>
        </p:txBody>
      </p:sp>
    </p:spTree>
    <p:extLst>
      <p:ext uri="{BB962C8B-B14F-4D97-AF65-F5344CB8AC3E}">
        <p14:creationId xmlns:p14="http://schemas.microsoft.com/office/powerpoint/2010/main" val="381896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273E-5700-604B-BE9E-650489CFA934}"/>
              </a:ext>
            </a:extLst>
          </p:cNvPr>
          <p:cNvSpPr>
            <a:spLocks noGrp="1"/>
          </p:cNvSpPr>
          <p:nvPr>
            <p:ph type="title"/>
          </p:nvPr>
        </p:nvSpPr>
        <p:spPr/>
        <p:txBody>
          <a:bodyPr/>
          <a:lstStyle/>
          <a:p>
            <a:pPr algn="ctr"/>
            <a:r>
              <a:rPr lang="en-US" dirty="0"/>
              <a:t>HESED (chesed)</a:t>
            </a:r>
            <a:br>
              <a:rPr lang="en-US" dirty="0"/>
            </a:br>
            <a:r>
              <a:rPr lang="en-US" sz="3600" dirty="0"/>
              <a:t>Attachment Love.     </a:t>
            </a:r>
            <a:endParaRPr lang="en-US" dirty="0"/>
          </a:p>
        </p:txBody>
      </p:sp>
      <p:sp>
        <p:nvSpPr>
          <p:cNvPr id="3" name="Content Placeholder 2">
            <a:extLst>
              <a:ext uri="{FF2B5EF4-FFF2-40B4-BE49-F238E27FC236}">
                <a16:creationId xmlns:a16="http://schemas.microsoft.com/office/drawing/2014/main" id="{0DF4D065-DA54-2A48-956C-C0D028B5EC87}"/>
              </a:ext>
            </a:extLst>
          </p:cNvPr>
          <p:cNvSpPr>
            <a:spLocks noGrp="1"/>
          </p:cNvSpPr>
          <p:nvPr>
            <p:ph idx="1"/>
          </p:nvPr>
        </p:nvSpPr>
        <p:spPr/>
        <p:txBody>
          <a:bodyPr/>
          <a:lstStyle/>
          <a:p>
            <a:pPr marL="0" indent="0">
              <a:buNone/>
            </a:pPr>
            <a:r>
              <a:rPr lang="en-US" i="1" dirty="0"/>
              <a:t>God gives us life, allows no one in His place,  sees us as special grace, builds our joy, lets us rest, thinks with us, draws close and moves away, shares good and bad times with us, helps us discover our true selves, gives us freedom but stays hesed, stretches us to grow, and            makes us part of God’s people. </a:t>
            </a:r>
            <a:endParaRPr lang="en-US" dirty="0"/>
          </a:p>
          <a:p>
            <a:pPr marL="0" indent="0">
              <a:buNone/>
            </a:pPr>
            <a:r>
              <a:rPr lang="en-US" dirty="0"/>
              <a:t>“It is </a:t>
            </a:r>
            <a:r>
              <a:rPr lang="en-US" u="sng" dirty="0"/>
              <a:t>not information </a:t>
            </a:r>
            <a:r>
              <a:rPr lang="en-US" dirty="0"/>
              <a:t>we lack for discipleship, rather it is joy in our relational soil.  A lack of </a:t>
            </a:r>
            <a:r>
              <a:rPr lang="en-US" i="1" dirty="0"/>
              <a:t>hesed</a:t>
            </a:r>
            <a:r>
              <a:rPr lang="en-US" dirty="0"/>
              <a:t> leaves us with a </a:t>
            </a:r>
            <a:r>
              <a:rPr lang="en-US" u="sng" dirty="0"/>
              <a:t>great omission.</a:t>
            </a:r>
            <a:r>
              <a:rPr lang="en-US" dirty="0"/>
              <a:t> “                    						Dallas Willard</a:t>
            </a:r>
          </a:p>
          <a:p>
            <a:pPr marL="0" indent="0">
              <a:buNone/>
            </a:pPr>
            <a:r>
              <a:rPr lang="en-US" dirty="0" err="1"/>
              <a:t>Hesed</a:t>
            </a:r>
            <a:r>
              <a:rPr lang="en-US" dirty="0"/>
              <a:t> (</a:t>
            </a:r>
            <a:r>
              <a:rPr lang="en-US" dirty="0" err="1"/>
              <a:t>chesed</a:t>
            </a:r>
            <a:r>
              <a:rPr lang="en-US" dirty="0"/>
              <a:t>)= people who value relationships above performance or productivity. A committed love!  Isaiah 54:10</a:t>
            </a:r>
          </a:p>
          <a:p>
            <a:pPr marL="0" indent="0">
              <a:buNone/>
            </a:pPr>
            <a:endParaRPr lang="en-US" dirty="0"/>
          </a:p>
        </p:txBody>
      </p:sp>
    </p:spTree>
    <p:extLst>
      <p:ext uri="{BB962C8B-B14F-4D97-AF65-F5344CB8AC3E}">
        <p14:creationId xmlns:p14="http://schemas.microsoft.com/office/powerpoint/2010/main" val="367988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A04FD-EF12-7741-9ACA-F3E027031928}"/>
              </a:ext>
            </a:extLst>
          </p:cNvPr>
          <p:cNvSpPr>
            <a:spLocks noGrp="1"/>
          </p:cNvSpPr>
          <p:nvPr>
            <p:ph type="title"/>
          </p:nvPr>
        </p:nvSpPr>
        <p:spPr/>
        <p:txBody>
          <a:bodyPr/>
          <a:lstStyle/>
          <a:p>
            <a:pPr algn="ctr"/>
            <a:br>
              <a:rPr lang="en-US" dirty="0"/>
            </a:br>
            <a:r>
              <a:rPr lang="en-US" dirty="0"/>
              <a:t>JOYFULNESS!</a:t>
            </a:r>
          </a:p>
        </p:txBody>
      </p:sp>
      <p:pic>
        <p:nvPicPr>
          <p:cNvPr id="4" name="Content Placeholder 3">
            <a:extLst>
              <a:ext uri="{FF2B5EF4-FFF2-40B4-BE49-F238E27FC236}">
                <a16:creationId xmlns:a16="http://schemas.microsoft.com/office/drawing/2014/main" id="{435E5E9B-3DDF-744D-96CF-4A9CFA52FE64}"/>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31111" t="25361" r="26419"/>
          <a:stretch/>
        </p:blipFill>
        <p:spPr>
          <a:xfrm>
            <a:off x="1128273" y="1732942"/>
            <a:ext cx="1858767" cy="2055495"/>
          </a:xfrm>
          <a:prstGeom prst="rect">
            <a:avLst/>
          </a:prstGeom>
        </p:spPr>
      </p:pic>
      <p:pic>
        <p:nvPicPr>
          <p:cNvPr id="5" name="Picture 1" descr="33 Photos Of &quot;Moments of Joy&quot; That Will Inspire You To Take Better Photos">
            <a:extLst>
              <a:ext uri="{FF2B5EF4-FFF2-40B4-BE49-F238E27FC236}">
                <a16:creationId xmlns:a16="http://schemas.microsoft.com/office/drawing/2014/main" id="{C7ABBABA-B3E8-D949-98C2-F54125A911A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448002" y="2339050"/>
            <a:ext cx="2179900" cy="21799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The Return of Joy - The Soul Medic">
            <a:extLst>
              <a:ext uri="{FF2B5EF4-FFF2-40B4-BE49-F238E27FC236}">
                <a16:creationId xmlns:a16="http://schemas.microsoft.com/office/drawing/2014/main" id="{7FDF7D8A-F3BB-4C4D-BD2F-2E4748A3D2AC}"/>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332480" y="3788437"/>
            <a:ext cx="4101682" cy="2318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96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64B4-F345-5C4B-ABBF-68DAC8ED9E21}"/>
              </a:ext>
            </a:extLst>
          </p:cNvPr>
          <p:cNvSpPr>
            <a:spLocks noGrp="1"/>
          </p:cNvSpPr>
          <p:nvPr>
            <p:ph type="title"/>
          </p:nvPr>
        </p:nvSpPr>
        <p:spPr/>
        <p:txBody>
          <a:bodyPr/>
          <a:lstStyle/>
          <a:p>
            <a:r>
              <a:rPr lang="en-US" dirty="0"/>
              <a:t>Rich Villodas	 </a:t>
            </a:r>
            <a:r>
              <a:rPr lang="en-US" i="1" dirty="0"/>
              <a:t>The Deeply Formed Life  </a:t>
            </a:r>
            <a:endParaRPr lang="en-US" dirty="0"/>
          </a:p>
        </p:txBody>
      </p:sp>
      <p:sp>
        <p:nvSpPr>
          <p:cNvPr id="5" name="Content Placeholder 4">
            <a:extLst>
              <a:ext uri="{FF2B5EF4-FFF2-40B4-BE49-F238E27FC236}">
                <a16:creationId xmlns:a16="http://schemas.microsoft.com/office/drawing/2014/main" id="{20D3D36F-F35D-884C-84D1-DFA76E64CC4F}"/>
              </a:ext>
            </a:extLst>
          </p:cNvPr>
          <p:cNvSpPr>
            <a:spLocks noGrp="1"/>
          </p:cNvSpPr>
          <p:nvPr>
            <p:ph idx="1"/>
          </p:nvPr>
        </p:nvSpPr>
        <p:spPr>
          <a:xfrm>
            <a:off x="838200" y="1571625"/>
            <a:ext cx="10515600" cy="4605338"/>
          </a:xfrm>
        </p:spPr>
        <p:txBody>
          <a:bodyPr>
            <a:normAutofit/>
          </a:bodyPr>
          <a:lstStyle/>
          <a:p>
            <a:pPr marL="0" indent="0">
              <a:buNone/>
            </a:pPr>
            <a:r>
              <a:rPr lang="en-US" dirty="0"/>
              <a:t>“What is bothering me incessantly is the question what </a:t>
            </a:r>
          </a:p>
          <a:p>
            <a:pPr marL="0" indent="0">
              <a:buNone/>
            </a:pPr>
            <a:r>
              <a:rPr lang="en-US" dirty="0"/>
              <a:t>Christianity really is, or indeed who Christ really is, for us today.” p 215</a:t>
            </a:r>
          </a:p>
          <a:p>
            <a:pPr marL="0" indent="0">
              <a:buNone/>
            </a:pPr>
            <a:r>
              <a:rPr lang="en-US" dirty="0"/>
              <a:t>						Dietrich Bonhoeffer, 1944</a:t>
            </a:r>
          </a:p>
          <a:p>
            <a:pPr marL="0" indent="0">
              <a:buNone/>
            </a:pPr>
            <a:r>
              <a:rPr lang="en-US" dirty="0"/>
              <a:t>“In the beginning the church was a fellowship of men and            women centered on the living Christ.  Then the church                    moved to Greece, where it became a philosophy.  Then it              moved to Rome, where it became an institution.  Next,                            it moved to Europe, where it became a culture. And, finally,                    it moved to America, where it became an enterprise.”  </a:t>
            </a:r>
          </a:p>
          <a:p>
            <a:pPr marL="0" indent="0">
              <a:buNone/>
            </a:pPr>
            <a:r>
              <a:rPr lang="en-US" dirty="0"/>
              <a:t>		Richard Halvorsen, former chaplain to U.S. Senate</a:t>
            </a:r>
          </a:p>
        </p:txBody>
      </p:sp>
      <p:pic>
        <p:nvPicPr>
          <p:cNvPr id="6" name="Picture 2" descr="Front Cover Preview Image - 1 of 11 - The Deeply Formed Life: Five Transformative Values to Root Us in the Way of Jesus">
            <a:extLst>
              <a:ext uri="{FF2B5EF4-FFF2-40B4-BE49-F238E27FC236}">
                <a16:creationId xmlns:a16="http://schemas.microsoft.com/office/drawing/2014/main" id="{7BA097AE-696A-284E-A05F-05D985E35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8021" y="3209487"/>
            <a:ext cx="1376680" cy="2076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47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C27B1-4B31-4A49-AB91-ACABB4A12E3A}"/>
              </a:ext>
            </a:extLst>
          </p:cNvPr>
          <p:cNvSpPr>
            <a:spLocks noGrp="1"/>
          </p:cNvSpPr>
          <p:nvPr>
            <p:ph type="title"/>
          </p:nvPr>
        </p:nvSpPr>
        <p:spPr/>
        <p:txBody>
          <a:bodyPr/>
          <a:lstStyle/>
          <a:p>
            <a:pPr algn="ctr"/>
            <a:r>
              <a:rPr lang="en-US" dirty="0"/>
              <a:t>Questions for reflection</a:t>
            </a:r>
          </a:p>
        </p:txBody>
      </p:sp>
      <p:sp>
        <p:nvSpPr>
          <p:cNvPr id="3" name="Content Placeholder 2">
            <a:extLst>
              <a:ext uri="{FF2B5EF4-FFF2-40B4-BE49-F238E27FC236}">
                <a16:creationId xmlns:a16="http://schemas.microsoft.com/office/drawing/2014/main" id="{1E29EE23-D0A2-FE4A-982E-E8DF9612B79D}"/>
              </a:ext>
            </a:extLst>
          </p:cNvPr>
          <p:cNvSpPr>
            <a:spLocks noGrp="1"/>
          </p:cNvSpPr>
          <p:nvPr>
            <p:ph idx="1"/>
          </p:nvPr>
        </p:nvSpPr>
        <p:spPr/>
        <p:txBody>
          <a:bodyPr>
            <a:normAutofit/>
          </a:bodyPr>
          <a:lstStyle/>
          <a:p>
            <a:pPr marL="0" indent="0">
              <a:buNone/>
            </a:pPr>
            <a:r>
              <a:rPr lang="en-US" dirty="0"/>
              <a:t>“Has the contemporary church been so captivated by the images and methods of consumer culture that it has forfeited its sacred vocation to be a countercultural agent of God’s kingdom in the world?”</a:t>
            </a:r>
          </a:p>
          <a:p>
            <a:pPr marL="0" indent="0">
              <a:buNone/>
            </a:pPr>
            <a:r>
              <a:rPr lang="en-US" dirty="0"/>
              <a:t>Examples?</a:t>
            </a:r>
          </a:p>
          <a:p>
            <a:pPr marL="0" indent="0">
              <a:buNone/>
            </a:pPr>
            <a:endParaRPr lang="en-US" dirty="0"/>
          </a:p>
          <a:p>
            <a:pPr marL="0" indent="0">
              <a:buNone/>
            </a:pPr>
            <a:r>
              <a:rPr lang="en-US" dirty="0"/>
              <a:t>Q. What are we to do about it?</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8859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3EC81-7013-A64C-B07D-F2F23E77A45C}"/>
              </a:ext>
            </a:extLst>
          </p:cNvPr>
          <p:cNvSpPr>
            <a:spLocks noGrp="1"/>
          </p:cNvSpPr>
          <p:nvPr>
            <p:ph type="title"/>
          </p:nvPr>
        </p:nvSpPr>
        <p:spPr/>
        <p:txBody>
          <a:bodyPr/>
          <a:lstStyle/>
          <a:p>
            <a:pPr algn="ctr"/>
            <a:r>
              <a:rPr lang="en-US" dirty="0"/>
              <a:t>Five important questions</a:t>
            </a:r>
          </a:p>
        </p:txBody>
      </p:sp>
      <p:sp>
        <p:nvSpPr>
          <p:cNvPr id="3" name="Content Placeholder 2">
            <a:extLst>
              <a:ext uri="{FF2B5EF4-FFF2-40B4-BE49-F238E27FC236}">
                <a16:creationId xmlns:a16="http://schemas.microsoft.com/office/drawing/2014/main" id="{AF005BF7-D172-A444-83B6-56DF95A432F5}"/>
              </a:ext>
            </a:extLst>
          </p:cNvPr>
          <p:cNvSpPr>
            <a:spLocks noGrp="1"/>
          </p:cNvSpPr>
          <p:nvPr>
            <p:ph idx="1"/>
          </p:nvPr>
        </p:nvSpPr>
        <p:spPr/>
        <p:txBody>
          <a:bodyPr/>
          <a:lstStyle/>
          <a:p>
            <a:pPr marL="514350" indent="-514350">
              <a:buFont typeface="+mj-lt"/>
              <a:buAutoNum type="arabicPeriod"/>
            </a:pPr>
            <a:r>
              <a:rPr lang="en-US" dirty="0"/>
              <a:t>How can Christians continue to live lives at a destructive pace that eliminates any semblance of abiding with Jesus in prayer?</a:t>
            </a:r>
          </a:p>
          <a:p>
            <a:pPr marL="514350" indent="-514350">
              <a:buFont typeface="+mj-lt"/>
              <a:buAutoNum type="arabicPeriod"/>
            </a:pPr>
            <a:r>
              <a:rPr lang="en-US" dirty="0"/>
              <a:t>How can we still hold deeply racist beliefs?</a:t>
            </a:r>
          </a:p>
          <a:p>
            <a:pPr marL="514350" indent="-514350">
              <a:buFont typeface="+mj-lt"/>
              <a:buAutoNum type="arabicPeriod"/>
            </a:pPr>
            <a:r>
              <a:rPr lang="en-US" dirty="0"/>
              <a:t>How can we remain emotionally dysfunctional?</a:t>
            </a:r>
          </a:p>
          <a:p>
            <a:pPr marL="514350" indent="-514350">
              <a:buFont typeface="+mj-lt"/>
              <a:buAutoNum type="arabicPeriod"/>
            </a:pPr>
            <a:r>
              <a:rPr lang="en-US" dirty="0"/>
              <a:t>How can we separate physical and spiritual life?</a:t>
            </a:r>
          </a:p>
          <a:p>
            <a:pPr marL="514350" indent="-514350">
              <a:buFont typeface="+mj-lt"/>
              <a:buAutoNum type="arabicPeriod"/>
            </a:pPr>
            <a:r>
              <a:rPr lang="en-US" dirty="0"/>
              <a:t>How can we live lives indistinguishably from the world?</a:t>
            </a:r>
          </a:p>
          <a:p>
            <a:pPr marL="514350" indent="-514350">
              <a:buFont typeface="+mj-lt"/>
              <a:buAutoNum type="arabicPeriod"/>
            </a:pPr>
            <a:endParaRPr lang="en-US" dirty="0"/>
          </a:p>
        </p:txBody>
      </p:sp>
    </p:spTree>
    <p:extLst>
      <p:ext uri="{BB962C8B-B14F-4D97-AF65-F5344CB8AC3E}">
        <p14:creationId xmlns:p14="http://schemas.microsoft.com/office/powerpoint/2010/main" val="318249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45DDB-2AD4-9542-8919-9427DB622208}"/>
              </a:ext>
            </a:extLst>
          </p:cNvPr>
          <p:cNvSpPr>
            <a:spLocks noGrp="1"/>
          </p:cNvSpPr>
          <p:nvPr>
            <p:ph type="title"/>
          </p:nvPr>
        </p:nvSpPr>
        <p:spPr/>
        <p:txBody>
          <a:bodyPr/>
          <a:lstStyle/>
          <a:p>
            <a:pPr algn="ctr"/>
            <a:r>
              <a:rPr lang="en-US" dirty="0"/>
              <a:t>MINISTRY PRACTICES</a:t>
            </a:r>
          </a:p>
        </p:txBody>
      </p:sp>
      <p:sp>
        <p:nvSpPr>
          <p:cNvPr id="3" name="Content Placeholder 2">
            <a:extLst>
              <a:ext uri="{FF2B5EF4-FFF2-40B4-BE49-F238E27FC236}">
                <a16:creationId xmlns:a16="http://schemas.microsoft.com/office/drawing/2014/main" id="{EBAC4964-211C-A44C-A84D-05970DCBED7A}"/>
              </a:ext>
            </a:extLst>
          </p:cNvPr>
          <p:cNvSpPr>
            <a:spLocks noGrp="1"/>
          </p:cNvSpPr>
          <p:nvPr>
            <p:ph idx="1"/>
          </p:nvPr>
        </p:nvSpPr>
        <p:spPr/>
        <p:txBody>
          <a:bodyPr/>
          <a:lstStyle/>
          <a:p>
            <a:pPr marL="514350" indent="-514350">
              <a:buAutoNum type="arabicPeriod"/>
            </a:pPr>
            <a:r>
              <a:rPr lang="en-US" dirty="0"/>
              <a:t>SILENT PRAYER IS ONE OF THE GREATEST GIFTS WE HAVE TO EXPERIENCE THE DEEPLLY FORMED LIFE IN CHRIST.</a:t>
            </a:r>
          </a:p>
          <a:p>
            <a:pPr marL="0" indent="0">
              <a:buNone/>
            </a:pPr>
            <a:r>
              <a:rPr lang="en-US" dirty="0"/>
              <a:t>		(ILLUS)</a:t>
            </a:r>
          </a:p>
          <a:p>
            <a:pPr marL="0" indent="0">
              <a:buNone/>
            </a:pPr>
            <a:r>
              <a:rPr lang="en-US" dirty="0"/>
              <a:t>2. SABBATH IS AN INVITATION TO A LIFE THAT ISN’T DOMINATED AND DISTORTED BY OVERWORK. (Moves from production to presence)</a:t>
            </a:r>
          </a:p>
          <a:p>
            <a:pPr marL="0" indent="0">
              <a:buNone/>
            </a:pPr>
            <a:endParaRPr lang="en-US" dirty="0"/>
          </a:p>
          <a:p>
            <a:pPr marL="0" indent="0">
              <a:buNone/>
            </a:pPr>
            <a:r>
              <a:rPr lang="en-US" dirty="0"/>
              <a:t>3. SOAKING IN SCRIPTURE (lectio, meditation, oratio, </a:t>
            </a:r>
            <a:r>
              <a:rPr lang="en-US" dirty="0" err="1"/>
              <a:t>contemplatio</a:t>
            </a:r>
            <a:r>
              <a:rPr lang="en-US" dirty="0"/>
              <a:t>)</a:t>
            </a:r>
          </a:p>
          <a:p>
            <a:pPr marL="0" indent="0">
              <a:buNone/>
            </a:pPr>
            <a:endParaRPr lang="en-US" dirty="0"/>
          </a:p>
          <a:p>
            <a:pPr marL="0" indent="0">
              <a:buNone/>
            </a:pPr>
            <a:r>
              <a:rPr lang="en-US" dirty="0"/>
              <a:t>4. HAVING DONE ALL TO STAND – STAND!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956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04F0-F438-1640-9F8A-7F5C2CBCF687}"/>
              </a:ext>
            </a:extLst>
          </p:cNvPr>
          <p:cNvSpPr>
            <a:spLocks noGrp="1"/>
          </p:cNvSpPr>
          <p:nvPr>
            <p:ph type="title"/>
          </p:nvPr>
        </p:nvSpPr>
        <p:spPr/>
        <p:txBody>
          <a:bodyPr/>
          <a:lstStyle/>
          <a:p>
            <a:pPr algn="ctr"/>
            <a:r>
              <a:rPr lang="en-US" dirty="0"/>
              <a:t>Neurotheology</a:t>
            </a:r>
          </a:p>
        </p:txBody>
      </p:sp>
      <p:sp>
        <p:nvSpPr>
          <p:cNvPr id="3" name="Content Placeholder 2">
            <a:extLst>
              <a:ext uri="{FF2B5EF4-FFF2-40B4-BE49-F238E27FC236}">
                <a16:creationId xmlns:a16="http://schemas.microsoft.com/office/drawing/2014/main" id="{3FAB059E-533B-2748-AE09-287AB5553742}"/>
              </a:ext>
            </a:extLst>
          </p:cNvPr>
          <p:cNvSpPr>
            <a:spLocks noGrp="1"/>
          </p:cNvSpPr>
          <p:nvPr>
            <p:ph idx="1"/>
          </p:nvPr>
        </p:nvSpPr>
        <p:spPr/>
        <p:txBody>
          <a:bodyPr/>
          <a:lstStyle/>
          <a:p>
            <a:pPr marL="0" indent="0" algn="ctr">
              <a:buNone/>
            </a:pPr>
            <a:r>
              <a:rPr lang="en-US" dirty="0"/>
              <a:t>***The best witness we have is our transformed lives.***</a:t>
            </a:r>
          </a:p>
          <a:p>
            <a:pPr marL="0" indent="0">
              <a:buNone/>
            </a:pPr>
            <a:r>
              <a:rPr lang="en-US" dirty="0"/>
              <a:t>“Having the right answers to the questions of faith is helpful but will not do much to form people in the way of Jesus.”</a:t>
            </a:r>
          </a:p>
          <a:p>
            <a:pPr marL="0" indent="0">
              <a:buNone/>
            </a:pPr>
            <a:r>
              <a:rPr lang="en-US" dirty="0"/>
              <a:t>Keys to formational change:</a:t>
            </a:r>
          </a:p>
          <a:p>
            <a:pPr marL="0" indent="0">
              <a:buNone/>
            </a:pPr>
            <a:r>
              <a:rPr lang="en-US" dirty="0"/>
              <a:t>R – remain relational</a:t>
            </a:r>
          </a:p>
          <a:p>
            <a:pPr marL="0" indent="0">
              <a:buNone/>
            </a:pPr>
            <a:r>
              <a:rPr lang="en-US" dirty="0"/>
              <a:t>A – Act like yourself (authentic)</a:t>
            </a:r>
          </a:p>
          <a:p>
            <a:pPr marL="0" indent="0">
              <a:buNone/>
            </a:pPr>
            <a:r>
              <a:rPr lang="en-US" dirty="0"/>
              <a:t>R – Return to joy (Psalm 16:11 KJV)</a:t>
            </a:r>
          </a:p>
          <a:p>
            <a:pPr marL="0" indent="0">
              <a:buNone/>
            </a:pPr>
            <a:r>
              <a:rPr lang="en-US" dirty="0"/>
              <a:t>E – Endure hardship well (Joy set before you)</a:t>
            </a:r>
          </a:p>
        </p:txBody>
      </p:sp>
    </p:spTree>
    <p:extLst>
      <p:ext uri="{BB962C8B-B14F-4D97-AF65-F5344CB8AC3E}">
        <p14:creationId xmlns:p14="http://schemas.microsoft.com/office/powerpoint/2010/main" val="42708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practice of JOY!</a:t>
            </a:r>
          </a:p>
        </p:txBody>
      </p:sp>
      <p:sp>
        <p:nvSpPr>
          <p:cNvPr id="3" name="Content Placeholder 2"/>
          <p:cNvSpPr>
            <a:spLocks noGrp="1"/>
          </p:cNvSpPr>
          <p:nvPr>
            <p:ph idx="1"/>
          </p:nvPr>
        </p:nvSpPr>
        <p:spPr/>
        <p:txBody>
          <a:bodyPr/>
          <a:lstStyle/>
          <a:p>
            <a:pPr marL="0" indent="0" algn="ctr">
              <a:buNone/>
            </a:pPr>
            <a:r>
              <a:rPr lang="en-US" dirty="0"/>
              <a:t>Striving  vs. Practices</a:t>
            </a:r>
          </a:p>
          <a:p>
            <a:r>
              <a:rPr lang="en-US" dirty="0"/>
              <a:t>“Our brains draw life from our strongest relational attachments to grow our character and develop our identity.  </a:t>
            </a:r>
            <a:r>
              <a:rPr lang="en-US" u="sng" dirty="0"/>
              <a:t>Who we love shapes who we are.”</a:t>
            </a:r>
            <a:endParaRPr lang="en-US" dirty="0"/>
          </a:p>
          <a:p>
            <a:endParaRPr lang="en-US" dirty="0"/>
          </a:p>
          <a:p>
            <a:r>
              <a:rPr lang="en-US" dirty="0"/>
              <a:t>Terry Wardle </a:t>
            </a:r>
            <a:r>
              <a:rPr lang="en-US" i="1" dirty="0"/>
              <a:t>Identity Matters</a:t>
            </a:r>
          </a:p>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1105" y="4006922"/>
            <a:ext cx="3702602" cy="2538494"/>
          </a:xfrm>
          <a:prstGeom prst="rect">
            <a:avLst/>
          </a:prstGeom>
          <a:noFill/>
          <a:ln>
            <a:noFill/>
          </a:ln>
        </p:spPr>
      </p:pic>
    </p:spTree>
    <p:extLst>
      <p:ext uri="{BB962C8B-B14F-4D97-AF65-F5344CB8AC3E}">
        <p14:creationId xmlns:p14="http://schemas.microsoft.com/office/powerpoint/2010/main" val="300590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3779-C330-5044-A23D-CF971A098910}"/>
              </a:ext>
            </a:extLst>
          </p:cNvPr>
          <p:cNvSpPr>
            <a:spLocks noGrp="1"/>
          </p:cNvSpPr>
          <p:nvPr>
            <p:ph type="title"/>
          </p:nvPr>
        </p:nvSpPr>
        <p:spPr/>
        <p:txBody>
          <a:bodyPr/>
          <a:lstStyle/>
          <a:p>
            <a:pPr algn="ctr"/>
            <a:r>
              <a:rPr lang="en-US" dirty="0"/>
              <a:t>Transmitting Joy</a:t>
            </a:r>
          </a:p>
        </p:txBody>
      </p:sp>
      <p:sp>
        <p:nvSpPr>
          <p:cNvPr id="3" name="Content Placeholder 2">
            <a:extLst>
              <a:ext uri="{FF2B5EF4-FFF2-40B4-BE49-F238E27FC236}">
                <a16:creationId xmlns:a16="http://schemas.microsoft.com/office/drawing/2014/main" id="{335A2C1B-E33A-244C-A781-0409B0169BE2}"/>
              </a:ext>
            </a:extLst>
          </p:cNvPr>
          <p:cNvSpPr>
            <a:spLocks noGrp="1"/>
          </p:cNvSpPr>
          <p:nvPr>
            <p:ph idx="1"/>
          </p:nvPr>
        </p:nvSpPr>
        <p:spPr/>
        <p:txBody>
          <a:bodyPr/>
          <a:lstStyle/>
          <a:p>
            <a:pPr marL="0" indent="0">
              <a:buNone/>
            </a:pPr>
            <a:r>
              <a:rPr lang="en-US" dirty="0"/>
              <a:t>Fruit of the Spirit (</a:t>
            </a:r>
            <a:r>
              <a:rPr lang="en-US" b="1" dirty="0"/>
              <a:t>Galatians 5:22,23</a:t>
            </a:r>
            <a:r>
              <a:rPr lang="en-US" dirty="0"/>
              <a:t>) </a:t>
            </a:r>
            <a:r>
              <a:rPr lang="en-US" i="1" dirty="0"/>
              <a:t>“Love, </a:t>
            </a:r>
            <a:r>
              <a:rPr lang="en-US" b="1" i="1" u="sng" dirty="0"/>
              <a:t>joy,</a:t>
            </a:r>
            <a:r>
              <a:rPr lang="en-US" i="1" dirty="0"/>
              <a:t>  peace, patience, kindness, goodness, faithfulness, gentleness and self control.” </a:t>
            </a:r>
            <a:endParaRPr lang="en-US" dirty="0"/>
          </a:p>
          <a:p>
            <a:pPr marL="0" indent="0">
              <a:buNone/>
            </a:pPr>
            <a:r>
              <a:rPr lang="en-US" b="1" dirty="0"/>
              <a:t>Jesus</a:t>
            </a:r>
            <a:r>
              <a:rPr lang="en-US" dirty="0"/>
              <a:t> (John 15:11-13) connects love of God with joy.</a:t>
            </a:r>
          </a:p>
          <a:p>
            <a:pPr marL="0" indent="0">
              <a:buNone/>
            </a:pPr>
            <a:r>
              <a:rPr lang="en-US" i="1" dirty="0"/>
              <a:t>“I have told you this so that </a:t>
            </a:r>
            <a:r>
              <a:rPr lang="en-US" i="1" u="sng" dirty="0"/>
              <a:t>my joy may be </a:t>
            </a:r>
            <a:r>
              <a:rPr lang="en-US" b="1" i="1" u="sng" dirty="0"/>
              <a:t>in y</a:t>
            </a:r>
            <a:r>
              <a:rPr lang="en-US" b="1" i="1" dirty="0"/>
              <a:t>ou</a:t>
            </a:r>
            <a:r>
              <a:rPr lang="en-US" i="1" dirty="0"/>
              <a:t> and that </a:t>
            </a:r>
            <a:r>
              <a:rPr lang="en-US" i="1" u="sng" dirty="0"/>
              <a:t>your joy may be complete</a:t>
            </a:r>
            <a:r>
              <a:rPr lang="en-US" i="1" dirty="0"/>
              <a:t>.” :13 “mature” The Message</a:t>
            </a:r>
          </a:p>
          <a:p>
            <a:pPr marL="0" indent="0">
              <a:buNone/>
            </a:pPr>
            <a:r>
              <a:rPr lang="en-US" dirty="0"/>
              <a:t>“My Father’s face lights up when He sees Me because I’m so special to him.” Wilder p57 </a:t>
            </a:r>
            <a:r>
              <a:rPr lang="en-US" i="1" dirty="0"/>
              <a:t>Renovated		</a:t>
            </a:r>
          </a:p>
          <a:p>
            <a:pPr marL="0" indent="0">
              <a:buNone/>
            </a:pPr>
            <a:endParaRPr lang="en-US" dirty="0"/>
          </a:p>
        </p:txBody>
      </p:sp>
      <p:pic>
        <p:nvPicPr>
          <p:cNvPr id="4" name="Picture 3">
            <a:extLst>
              <a:ext uri="{FF2B5EF4-FFF2-40B4-BE49-F238E27FC236}">
                <a16:creationId xmlns:a16="http://schemas.microsoft.com/office/drawing/2014/main" id="{090071BA-7436-9942-8AAA-B6AA490E21B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267960" y="4600322"/>
            <a:ext cx="3137317" cy="1576641"/>
          </a:xfrm>
          <a:prstGeom prst="rect">
            <a:avLst/>
          </a:prstGeom>
          <a:noFill/>
          <a:ln>
            <a:noFill/>
          </a:ln>
        </p:spPr>
      </p:pic>
    </p:spTree>
    <p:extLst>
      <p:ext uri="{BB962C8B-B14F-4D97-AF65-F5344CB8AC3E}">
        <p14:creationId xmlns:p14="http://schemas.microsoft.com/office/powerpoint/2010/main" val="425912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C4A9-E819-1E41-A1AD-3E1EE3810966}"/>
              </a:ext>
            </a:extLst>
          </p:cNvPr>
          <p:cNvSpPr>
            <a:spLocks noGrp="1"/>
          </p:cNvSpPr>
          <p:nvPr>
            <p:ph type="title"/>
          </p:nvPr>
        </p:nvSpPr>
        <p:spPr/>
        <p:txBody>
          <a:bodyPr/>
          <a:lstStyle/>
          <a:p>
            <a:pPr algn="ctr"/>
            <a:r>
              <a:rPr lang="en-US" dirty="0"/>
              <a:t>Importance of Joy</a:t>
            </a:r>
          </a:p>
        </p:txBody>
      </p:sp>
      <p:sp>
        <p:nvSpPr>
          <p:cNvPr id="3" name="Content Placeholder 2">
            <a:extLst>
              <a:ext uri="{FF2B5EF4-FFF2-40B4-BE49-F238E27FC236}">
                <a16:creationId xmlns:a16="http://schemas.microsoft.com/office/drawing/2014/main" id="{C0B33325-AAC3-C447-ADCA-8D1B5B292E89}"/>
              </a:ext>
            </a:extLst>
          </p:cNvPr>
          <p:cNvSpPr>
            <a:spLocks noGrp="1"/>
          </p:cNvSpPr>
          <p:nvPr>
            <p:ph idx="1"/>
          </p:nvPr>
        </p:nvSpPr>
        <p:spPr/>
        <p:txBody>
          <a:bodyPr/>
          <a:lstStyle/>
          <a:p>
            <a:pPr marL="457200" indent="-457200">
              <a:buFont typeface="+mj-lt"/>
              <a:buAutoNum type="arabicPeriod"/>
            </a:pPr>
            <a:r>
              <a:rPr lang="en-US" dirty="0"/>
              <a:t>Joy is transmitted person to person (eyes)</a:t>
            </a:r>
          </a:p>
          <a:p>
            <a:pPr marL="457200" indent="-457200">
              <a:buFont typeface="+mj-lt"/>
              <a:buAutoNum type="arabicPeriod"/>
            </a:pPr>
            <a:r>
              <a:rPr lang="en-US" dirty="0"/>
              <a:t>Joy is relational (attachment)</a:t>
            </a:r>
          </a:p>
          <a:p>
            <a:pPr marL="457200" indent="-457200">
              <a:buFont typeface="+mj-lt"/>
              <a:buAutoNum type="arabicPeriod"/>
            </a:pPr>
            <a:r>
              <a:rPr lang="en-US" dirty="0"/>
              <a:t>Joy is important to God therefore to me</a:t>
            </a:r>
          </a:p>
          <a:p>
            <a:pPr marL="457200" indent="-457200">
              <a:buFont typeface="+mj-lt"/>
              <a:buAutoNum type="arabicPeriod"/>
            </a:pPr>
            <a:endParaRPr lang="en-US" dirty="0"/>
          </a:p>
          <a:p>
            <a:pPr marL="0" indent="0">
              <a:buNone/>
            </a:pPr>
            <a:r>
              <a:rPr lang="en-US" dirty="0"/>
              <a:t>HESED (Hebrew love has direct connect to attachment and joy)</a:t>
            </a:r>
          </a:p>
          <a:p>
            <a:pPr marL="0" indent="0">
              <a:buNone/>
            </a:pPr>
            <a:endParaRPr lang="en-US" dirty="0"/>
          </a:p>
        </p:txBody>
      </p:sp>
    </p:spTree>
    <p:extLst>
      <p:ext uri="{BB962C8B-B14F-4D97-AF65-F5344CB8AC3E}">
        <p14:creationId xmlns:p14="http://schemas.microsoft.com/office/powerpoint/2010/main" val="1751355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838</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vt:lpstr>
      <vt:lpstr>Office Theme</vt:lpstr>
      <vt:lpstr>LMC</vt:lpstr>
      <vt:lpstr>Rich Villodas  The Deeply Formed Life  </vt:lpstr>
      <vt:lpstr>Questions for reflection</vt:lpstr>
      <vt:lpstr>Five important questions</vt:lpstr>
      <vt:lpstr>MINISTRY PRACTICES</vt:lpstr>
      <vt:lpstr>Neurotheology</vt:lpstr>
      <vt:lpstr>The practice of JOY!</vt:lpstr>
      <vt:lpstr>Transmitting Joy</vt:lpstr>
      <vt:lpstr>Importance of Joy</vt:lpstr>
      <vt:lpstr>   The Divine Commodity    Skye Jethani</vt:lpstr>
      <vt:lpstr>PRACTICES THAT MAY BE HELPFUL</vt:lpstr>
      <vt:lpstr>HESED (chesed) Attachment Love.     </vt:lpstr>
      <vt:lpstr> JOYFULNESS!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LMC</dc:title>
  <dc:creator>Microsoft Office User</dc:creator>
  <cp:lastModifiedBy>Marcia Mylin</cp:lastModifiedBy>
  <cp:revision>12</cp:revision>
  <dcterms:created xsi:type="dcterms:W3CDTF">2021-04-07T17:17:52Z</dcterms:created>
  <dcterms:modified xsi:type="dcterms:W3CDTF">2021-04-09T15:05:27Z</dcterms:modified>
</cp:coreProperties>
</file>